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3" r:id="rId1"/>
    <p:sldMasterId id="2147483735" r:id="rId2"/>
    <p:sldMasterId id="2147483738" r:id="rId3"/>
  </p:sldMasterIdLst>
  <p:notesMasterIdLst>
    <p:notesMasterId r:id="rId14"/>
  </p:notesMasterIdLst>
  <p:sldIdLst>
    <p:sldId id="256" r:id="rId4"/>
    <p:sldId id="258" r:id="rId5"/>
    <p:sldId id="259" r:id="rId6"/>
    <p:sldId id="260" r:id="rId7"/>
    <p:sldId id="261" r:id="rId8"/>
    <p:sldId id="262" r:id="rId9"/>
    <p:sldId id="300" r:id="rId10"/>
    <p:sldId id="263" r:id="rId11"/>
    <p:sldId id="264" r:id="rId12"/>
    <p:sldId id="265" r:id="rId13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Roboto" panose="02000000000000000000" pitchFamily="2" charset="0"/>
      <p:regular r:id="rId19"/>
      <p:bold r:id="rId20"/>
      <p:italic r:id="rId21"/>
      <p:boldItalic r:id="rId22"/>
    </p:embeddedFont>
    <p:embeddedFont>
      <p:font typeface="Roboto Medium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  <p15:guide id="6" pos="102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F925B3-E60D-4087-A7ED-410C86631230}">
  <a:tblStyle styleId="{C7F925B3-E60D-4087-A7ED-410C8663123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1" d="100"/>
          <a:sy n="201" d="100"/>
        </p:scale>
        <p:origin x="2130" y="180"/>
      </p:cViewPr>
      <p:guideLst>
        <p:guide pos="5533"/>
        <p:guide pos="397"/>
        <p:guide orient="horz" pos="3240"/>
        <p:guide orient="horz"/>
        <p:guide orient="horz" pos="510"/>
        <p:guide pos="10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7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0f7d84ce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0f7d84ce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30f7d84ce1d_0_19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30f7d84ce1d_0_19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503581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пределение" type="title">
  <p:cSld name="TITL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7710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2" name="Google Shape;122;p28"/>
          <p:cNvSpPr txBox="1"/>
          <p:nvPr/>
        </p:nvSpPr>
        <p:spPr>
          <a:xfrm>
            <a:off x="549614" y="1802270"/>
            <a:ext cx="7636200" cy="31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Определение</a:t>
            </a:r>
            <a:r>
              <a:rPr lang="ru" sz="24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– </a:t>
            </a:r>
            <a:r>
              <a:rPr lang="ru" sz="2400"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их типов данных, соглашений об именовании и правил проверки целостностей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5" name="Google Shape;125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+ картинка" type="tx">
  <p:cSld name="TITLE_AND_BODY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28" name="Google Shape;128;p30"/>
          <p:cNvSpPr txBox="1"/>
          <p:nvPr/>
        </p:nvSpPr>
        <p:spPr>
          <a:xfrm>
            <a:off x="630550" y="1572900"/>
            <a:ext cx="3906300" cy="17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Главная мысль 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3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слайда, тезис, определение</a:t>
            </a:r>
            <a:endParaRPr sz="3300" b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9" name="Google Shape;129;p30"/>
          <p:cNvPicPr preferRelativeResize="0"/>
          <p:nvPr/>
        </p:nvPicPr>
        <p:blipFill rotWithShape="1">
          <a:blip r:embed="rId2">
            <a:alphaModFix/>
          </a:blip>
          <a:srcRect t="10742" b="10734"/>
          <a:stretch/>
        </p:blipFill>
        <p:spPr>
          <a:xfrm>
            <a:off x="5581050" y="867901"/>
            <a:ext cx="2868000" cy="3118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3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34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8" name="Google Shape;138;p34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39" name="Google Shape;139;p3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140" name="Google Shape;140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6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7"/>
          <p:cNvSpPr/>
          <p:nvPr/>
        </p:nvSpPr>
        <p:spPr>
          <a:xfrm>
            <a:off x="606200" y="1441163"/>
            <a:ext cx="79386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37"/>
          <p:cNvSpPr txBox="1">
            <a:spLocks noGrp="1"/>
          </p:cNvSpPr>
          <p:nvPr>
            <p:ph type="subTitle" idx="1"/>
          </p:nvPr>
        </p:nvSpPr>
        <p:spPr>
          <a:xfrm>
            <a:off x="743675" y="1496071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8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9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9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0"/>
          <p:cNvSpPr/>
          <p:nvPr/>
        </p:nvSpPr>
        <p:spPr>
          <a:xfrm>
            <a:off x="362300" y="1364963"/>
            <a:ext cx="4748700" cy="35649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0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158" name="Google Shape;158;p40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1"/>
          <p:cNvSpPr txBox="1">
            <a:spLocks noGrp="1"/>
          </p:cNvSpPr>
          <p:nvPr>
            <p:ph type="title"/>
          </p:nvPr>
        </p:nvSpPr>
        <p:spPr>
          <a:xfrm>
            <a:off x="500550" y="1783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algn="l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162" name="Google Shape;162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2"/>
          <p:cNvSpPr txBox="1">
            <a:spLocks noGrp="1"/>
          </p:cNvSpPr>
          <p:nvPr>
            <p:ph type="title"/>
          </p:nvPr>
        </p:nvSpPr>
        <p:spPr>
          <a:xfrm>
            <a:off x="500550" y="2545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>
  <p:cSld name="Title and Conten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3"/>
          <p:cNvSpPr txBox="1">
            <a:spLocks noGrp="1"/>
          </p:cNvSpPr>
          <p:nvPr>
            <p:ph type="sldNum" idx="12"/>
          </p:nvPr>
        </p:nvSpPr>
        <p:spPr>
          <a:xfrm>
            <a:off x="6583680" y="4783455"/>
            <a:ext cx="2103000" cy="15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-синий">
  <p:cSld name="MAIN_POINT_2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78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78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5" name="Google Shape;315;p78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79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18" name="Google Shape;318;p7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8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8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81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324" name="Google Shape;324;p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8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327" name="Google Shape;327;p82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82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329" name="Google Shape;329;p82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330" name="Google Shape;330;p82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1" name="Google Shape;331;p82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8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34" name="Google Shape;334;p8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83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8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84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9" name="Google Shape;339;p84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8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85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3" name="Google Shape;343;p85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344" name="Google Shape;344;p8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345" name="Google Shape;345;p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8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87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8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88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88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9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90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1" name="Google Shape;361;p90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90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9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65" name="Google Shape;365;p91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91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367" name="Google Shape;367;p91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image" Target="../media/image5.jpg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5">
            <a:alphaModFix/>
          </a:blip>
          <a:stretch>
            <a:fillRect/>
          </a:stretch>
        </a:blip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77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0" name="Google Shape;310;p7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311" name="Google Shape;311;p7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1" r:id="rId12"/>
    <p:sldLayoutId id="214748373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Google Shape;372;p92"/>
          <p:cNvPicPr preferRelativeResize="0"/>
          <p:nvPr/>
        </p:nvPicPr>
        <p:blipFill rotWithShape="1">
          <a:blip r:embed="rId3">
            <a:alphaModFix/>
          </a:blip>
          <a:srcRect t="5495" b="38716"/>
          <a:stretch/>
        </p:blipFill>
        <p:spPr>
          <a:xfrm>
            <a:off x="-75950" y="0"/>
            <a:ext cx="9219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92"/>
          <p:cNvSpPr/>
          <p:nvPr/>
        </p:nvSpPr>
        <p:spPr>
          <a:xfrm>
            <a:off x="433125" y="553500"/>
            <a:ext cx="4161600" cy="415500"/>
          </a:xfrm>
          <a:prstGeom prst="roundRect">
            <a:avLst>
              <a:gd name="adj" fmla="val 16667"/>
            </a:avLst>
          </a:prstGeom>
          <a:solidFill>
            <a:srgbClr val="740FB4"/>
          </a:solidFill>
          <a:ln>
            <a:noFill/>
          </a:ln>
          <a:effectLst>
            <a:outerShdw blurRad="200025" dist="28575" dir="5400000" algn="bl" rotWithShape="0">
              <a:srgbClr val="000000">
                <a:alpha val="28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92"/>
          <p:cNvSpPr txBox="1"/>
          <p:nvPr/>
        </p:nvSpPr>
        <p:spPr>
          <a:xfrm>
            <a:off x="428362" y="1890725"/>
            <a:ext cx="7584300" cy="1446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1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Исследование рака 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1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простаты</a:t>
            </a:r>
            <a:endParaRPr sz="41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5" name="Google Shape;375;p92"/>
          <p:cNvSpPr txBox="1"/>
          <p:nvPr/>
        </p:nvSpPr>
        <p:spPr>
          <a:xfrm>
            <a:off x="572150" y="553500"/>
            <a:ext cx="43413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dirty="0">
                <a:solidFill>
                  <a:srgbClr val="F4F4F6"/>
                </a:solidFill>
                <a:latin typeface="Roboto Medium"/>
                <a:ea typeface="Roboto Medium"/>
                <a:cs typeface="Roboto Medium"/>
                <a:sym typeface="Roboto Medium"/>
              </a:rPr>
              <a:t>Machine Learning. Basic</a:t>
            </a:r>
            <a:endParaRPr lang="ru-RU" sz="1500" dirty="0">
              <a:solidFill>
                <a:srgbClr val="F4F4F6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376" name="Google Shape;376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9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08125" y="2113144"/>
            <a:ext cx="1787901" cy="284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101"/>
          <p:cNvPicPr preferRelativeResize="0"/>
          <p:nvPr/>
        </p:nvPicPr>
        <p:blipFill rotWithShape="1">
          <a:blip r:embed="rId3">
            <a:alphaModFix/>
          </a:blip>
          <a:srcRect t="5495" b="38716"/>
          <a:stretch/>
        </p:blipFill>
        <p:spPr>
          <a:xfrm>
            <a:off x="-75950" y="0"/>
            <a:ext cx="92199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101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462" name="Google Shape;462;p1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8113" y="1616723"/>
            <a:ext cx="595986" cy="5959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94"/>
          <p:cNvSpPr txBox="1">
            <a:spLocks noGrp="1"/>
          </p:cNvSpPr>
          <p:nvPr>
            <p:ph type="title"/>
          </p:nvPr>
        </p:nvSpPr>
        <p:spPr>
          <a:xfrm>
            <a:off x="500550" y="8212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000" dirty="0"/>
              <a:t>Тема: Исследование рака простаты</a:t>
            </a:r>
            <a:br>
              <a:rPr lang="ru-RU" sz="3000" dirty="0"/>
            </a:br>
            <a:r>
              <a:rPr lang="ru-RU" sz="3000" dirty="0"/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90" name="Google Shape;390;p94"/>
          <p:cNvPicPr preferRelativeResize="0"/>
          <p:nvPr/>
        </p:nvPicPr>
        <p:blipFill>
          <a:blip r:embed="rId3"/>
          <a:srcRect t="4865" b="4865"/>
          <a:stretch/>
        </p:blipFill>
        <p:spPr>
          <a:xfrm>
            <a:off x="630000" y="2155326"/>
            <a:ext cx="2349900" cy="2318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91" name="Google Shape;391;p94"/>
          <p:cNvSpPr txBox="1"/>
          <p:nvPr/>
        </p:nvSpPr>
        <p:spPr>
          <a:xfrm>
            <a:off x="3899475" y="2746326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300" b="1" dirty="0">
                <a:solidFill>
                  <a:srgbClr val="9857F3"/>
                </a:solidFill>
                <a:latin typeface="Roboto"/>
                <a:ea typeface="Roboto"/>
                <a:cs typeface="Roboto"/>
                <a:sym typeface="Roboto"/>
              </a:rPr>
              <a:t>Николай Никуленко</a:t>
            </a:r>
            <a:endParaRPr sz="2300" b="1" dirty="0">
              <a:solidFill>
                <a:srgbClr val="9857F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2" name="Google Shape;392;p94"/>
          <p:cNvSpPr txBox="1"/>
          <p:nvPr/>
        </p:nvSpPr>
        <p:spPr>
          <a:xfrm>
            <a:off x="3899475" y="3122213"/>
            <a:ext cx="5337300" cy="42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Data Engineer 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95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398" name="Google Shape;398;p95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95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 lang="en-US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0" name="Google Shape;400;p95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1" name="Google Shape;401;p95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2" name="Google Shape;402;p95"/>
          <p:cNvCxnSpPr>
            <a:stCxn id="398" idx="1"/>
            <a:endCxn id="399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3" name="Google Shape;403;p95"/>
          <p:cNvCxnSpPr>
            <a:stCxn id="399" idx="1"/>
            <a:endCxn id="400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95"/>
          <p:cNvCxnSpPr>
            <a:stCxn id="400" idx="1"/>
            <a:endCxn id="401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405" name="Google Shape;405;p95"/>
          <p:cNvCxnSpPr>
            <a:stCxn id="401" idx="1"/>
            <a:endCxn id="406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9857F3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406" name="Google Shape;406;p95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96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412" name="Google Shape;412;p96"/>
          <p:cNvGraphicFramePr/>
          <p:nvPr>
            <p:extLst>
              <p:ext uri="{D42A27DB-BD31-4B8C-83A1-F6EECF244321}">
                <p14:modId xmlns:p14="http://schemas.microsoft.com/office/powerpoint/2010/main" val="2967201834"/>
              </p:ext>
            </p:extLst>
          </p:nvPr>
        </p:nvGraphicFramePr>
        <p:xfrm>
          <a:off x="952500" y="2382125"/>
          <a:ext cx="7239000" cy="2380719"/>
        </p:xfrm>
        <a:graphic>
          <a:graphicData uri="http://schemas.openxmlformats.org/drawingml/2006/table">
            <a:tbl>
              <a:tblPr>
                <a:noFill/>
                <a:tableStyleId>{C7F925B3-E60D-4087-A7ED-410C86631230}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Загрузить предоставленный набор данных, опробовать на нем различные методы машинного обучения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Визуализация полученных данных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Сделать выводы по результатам анализа данных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13" name="Google Shape;413;p96"/>
          <p:cNvSpPr/>
          <p:nvPr/>
        </p:nvSpPr>
        <p:spPr>
          <a:xfrm>
            <a:off x="1628250" y="1386299"/>
            <a:ext cx="5887500" cy="861601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проанализировать данные, научить модель делать прогнозы возможности заболевания опираясь на результаты исследований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97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425" name="Google Shape;425;p97"/>
          <p:cNvGraphicFramePr/>
          <p:nvPr>
            <p:extLst>
              <p:ext uri="{D42A27DB-BD31-4B8C-83A1-F6EECF244321}">
                <p14:modId xmlns:p14="http://schemas.microsoft.com/office/powerpoint/2010/main" val="1226763805"/>
              </p:ext>
            </p:extLst>
          </p:nvPr>
        </p:nvGraphicFramePr>
        <p:xfrm>
          <a:off x="952500" y="1897775"/>
          <a:ext cx="7239000" cy="2219810"/>
        </p:xfrm>
        <a:graphic>
          <a:graphicData uri="http://schemas.openxmlformats.org/drawingml/2006/table">
            <a:tbl>
              <a:tblPr>
                <a:noFill/>
                <a:tableStyleId>{C7F925B3-E60D-4087-A7ED-410C86631230}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IDE VS Code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Python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r>
                        <a:rPr lang="ru" sz="1600" b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sz="1600" b="1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Библиотеки 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NumPy, </a:t>
                      </a: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SkLearn</a:t>
                      </a: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, Pandas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Библиотека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Roboto"/>
                          <a:cs typeface="Arial"/>
                          <a:sym typeface="Arial"/>
                        </a:rPr>
                        <a:t>M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atPlotLib</a:t>
                      </a:r>
                      <a:endParaRPr lang="en-US" sz="1400" b="0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9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Что получилось</a:t>
            </a:r>
            <a:endParaRPr sz="300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3A3BCD7-DEB9-4A1B-8E34-7CC7BB5BF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043" y="878674"/>
            <a:ext cx="5235913" cy="353853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13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/>
              <a:t>Пример реализации кода </a:t>
            </a:r>
            <a:endParaRPr dirty="0"/>
          </a:p>
        </p:txBody>
      </p:sp>
      <p:sp>
        <p:nvSpPr>
          <p:cNvPr id="845" name="Google Shape;845;p13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Random Forest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sklearn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ensemble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RandomForestClassifier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rand_forest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RandomForestClassifier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n_estimators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random_state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42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rand_forest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x_train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y_train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"Random Forest Classification Score: 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rand_forest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x_test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y_test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method_names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"Random Forest"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method_scores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rand_forest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score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x_test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y_test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y_pred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rand_forest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predict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x_test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conf_mat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confusion_matrix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y_test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y_pred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subplots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figsize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=(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sns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heatmap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conf_mat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annot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linewidths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linecolor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"red"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fmt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".0f"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xlabel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"Predicted Values"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ylabel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"True Values"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show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30227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9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439" name="Google Shape;439;p99"/>
          <p:cNvGraphicFramePr/>
          <p:nvPr>
            <p:extLst>
              <p:ext uri="{D42A27DB-BD31-4B8C-83A1-F6EECF244321}">
                <p14:modId xmlns:p14="http://schemas.microsoft.com/office/powerpoint/2010/main" val="2739064647"/>
              </p:ext>
            </p:extLst>
          </p:nvPr>
        </p:nvGraphicFramePr>
        <p:xfrm>
          <a:off x="952500" y="1718400"/>
          <a:ext cx="7239000" cy="2137544"/>
        </p:xfrm>
        <a:graphic>
          <a:graphicData uri="http://schemas.openxmlformats.org/drawingml/2006/table">
            <a:tbl>
              <a:tblPr>
                <a:noFill/>
                <a:tableStyleId>{C7F925B3-E60D-4087-A7ED-410C86631230}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Как видно из графика. все методы (за исключением "</a:t>
                      </a:r>
                      <a:r>
                        <a:rPr lang="ru-RU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Random</a:t>
                      </a:r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ru-RU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Forest</a:t>
                      </a:r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" и "</a:t>
                      </a:r>
                      <a:r>
                        <a:rPr lang="ru-RU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Decision</a:t>
                      </a:r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 </a:t>
                      </a:r>
                      <a:r>
                        <a:rPr lang="ru-RU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Tree</a:t>
                      </a:r>
                      <a:r>
                        <a:rPr lang="ru-RU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Roboto" panose="02000000000000000000" pitchFamily="2" charset="0"/>
                          <a:ea typeface="Roboto" panose="02000000000000000000" pitchFamily="2" charset="0"/>
                          <a:cs typeface="Arial"/>
                          <a:sym typeface="Arial"/>
                        </a:rPr>
                        <a:t>") показали одинаковый результат. Скорее всего данное поведение связано с недостаточным количеством исследований.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400" dirty="0">
                          <a:solidFill>
                            <a:schemeClr val="tx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Аккуратнее работать с коэффициентами методов</a:t>
                      </a:r>
                      <a:endParaRPr sz="1400" dirty="0">
                        <a:solidFill>
                          <a:schemeClr val="tx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ru-RU"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7" name="Google Shape;447;p100"/>
          <p:cNvPicPr preferRelativeResize="0"/>
          <p:nvPr/>
        </p:nvPicPr>
        <p:blipFill rotWithShape="1">
          <a:blip r:embed="rId3">
            <a:alphaModFix/>
          </a:blip>
          <a:srcRect l="10873" b="29922"/>
          <a:stretch/>
        </p:blipFill>
        <p:spPr>
          <a:xfrm>
            <a:off x="-75950" y="0"/>
            <a:ext cx="94087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100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100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100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1" name="Google Shape;451;p100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2" name="Google Shape;452;p100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3" name="Google Shape;453;p100"/>
          <p:cNvGrpSpPr/>
          <p:nvPr/>
        </p:nvGrpSpPr>
        <p:grpSpPr>
          <a:xfrm>
            <a:off x="5573613" y="528650"/>
            <a:ext cx="3356305" cy="1236599"/>
            <a:chOff x="4729635" y="887067"/>
            <a:chExt cx="3375207" cy="1399343"/>
          </a:xfrm>
        </p:grpSpPr>
        <p:pic>
          <p:nvPicPr>
            <p:cNvPr id="454" name="Google Shape;454;p10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729635" y="887067"/>
              <a:ext cx="3375207" cy="1399343"/>
            </a:xfrm>
            <a:prstGeom prst="rect">
              <a:avLst/>
            </a:prstGeom>
            <a:noFill/>
            <a:ln>
              <a:noFill/>
            </a:ln>
            <a:effectLst>
              <a:outerShdw blurRad="200025" dist="28575" dir="4200000" algn="bl" rotWithShape="0">
                <a:srgbClr val="000000">
                  <a:alpha val="30000"/>
                </a:srgbClr>
              </a:outerShdw>
            </a:effectLst>
          </p:spPr>
        </p:pic>
        <p:sp>
          <p:nvSpPr>
            <p:cNvPr id="455" name="Google Shape;455;p100"/>
            <p:cNvSpPr txBox="1"/>
            <p:nvPr/>
          </p:nvSpPr>
          <p:spPr>
            <a:xfrm>
              <a:off x="5236901" y="1064135"/>
              <a:ext cx="2694600" cy="104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6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ru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Ответьте на вопросы одногруппников и преподавателей и получите обратную связь на свою работу</a:t>
              </a:r>
              <a:endPara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361</Words>
  <Application>Microsoft Office PowerPoint</Application>
  <PresentationFormat>Экран (16:9)</PresentationFormat>
  <Paragraphs>59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10</vt:i4>
      </vt:variant>
    </vt:vector>
  </HeadingPairs>
  <TitlesOfParts>
    <vt:vector size="18" baseType="lpstr">
      <vt:lpstr>Consolas</vt:lpstr>
      <vt:lpstr>Roboto</vt:lpstr>
      <vt:lpstr>Roboto Medium</vt:lpstr>
      <vt:lpstr>Arial</vt:lpstr>
      <vt:lpstr>Courier New</vt:lpstr>
      <vt:lpstr>Светлая тема</vt:lpstr>
      <vt:lpstr>Светлая тема</vt:lpstr>
      <vt:lpstr>Светлая тема</vt:lpstr>
      <vt:lpstr>Презентация PowerPoint</vt:lpstr>
      <vt:lpstr>Защита проекта Тема: Исследование рака простаты     </vt:lpstr>
      <vt:lpstr>План защиты</vt:lpstr>
      <vt:lpstr>Презентация PowerPoint</vt:lpstr>
      <vt:lpstr>Какие технологии использовались </vt:lpstr>
      <vt:lpstr>Что получилось</vt:lpstr>
      <vt:lpstr>Пример реализации кода </vt:lpstr>
      <vt:lpstr>Выводы 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n.nikulenko.adm</dc:creator>
  <cp:lastModifiedBy>Николай Никуленко</cp:lastModifiedBy>
  <cp:revision>4</cp:revision>
  <dcterms:modified xsi:type="dcterms:W3CDTF">2024-11-28T08:13:40Z</dcterms:modified>
</cp:coreProperties>
</file>